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9661525" cy="688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842D0F29-8C65-4993-9C69-E1EF99E639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186661" cy="345286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EC0A285-2831-42FD-AF1D-7132E5A95E3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472628" y="0"/>
            <a:ext cx="4186661" cy="345286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r">
              <a:defRPr sz="1200"/>
            </a:lvl1pPr>
          </a:lstStyle>
          <a:p>
            <a:fld id="{9748A7A8-2491-4A38-8866-7A3D70DA4714}" type="datetimeFigureOut">
              <a:rPr lang="fr-FR" smtClean="0"/>
              <a:t>02/08/2017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EDBE66F-BFE5-4D82-A598-8303E3431F2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36528"/>
            <a:ext cx="4186661" cy="345285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7A5B107-DF7A-4AF3-B256-2ECA0B5F30D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472628" y="6536528"/>
            <a:ext cx="4186661" cy="345285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r">
              <a:defRPr sz="1200"/>
            </a:lvl1pPr>
          </a:lstStyle>
          <a:p>
            <a:fld id="{99119AE1-8929-43A0-8497-28CD71C307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1087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86661" cy="345286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472628" y="0"/>
            <a:ext cx="4186661" cy="345286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r">
              <a:defRPr sz="1200"/>
            </a:lvl1pPr>
          </a:lstStyle>
          <a:p>
            <a:fld id="{05A278A5-5FD1-4772-BC6C-F64D85A2C415}" type="datetimeFigureOut">
              <a:rPr lang="fr-FR" smtClean="0"/>
              <a:t>02/08/2017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767013" y="860425"/>
            <a:ext cx="4127500" cy="2322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531" tIns="47265" rIns="94531" bIns="47265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66153" y="3311872"/>
            <a:ext cx="7729220" cy="2709714"/>
          </a:xfrm>
          <a:prstGeom prst="rect">
            <a:avLst/>
          </a:prstGeom>
        </p:spPr>
        <p:txBody>
          <a:bodyPr vert="horz" lIns="94531" tIns="47265" rIns="94531" bIns="47265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36528"/>
            <a:ext cx="4186661" cy="345285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472628" y="6536528"/>
            <a:ext cx="4186661" cy="345285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r">
              <a:defRPr sz="1200"/>
            </a:lvl1pPr>
          </a:lstStyle>
          <a:p>
            <a:fld id="{E1B836AA-2E02-45CF-8F48-0EBDD0E2FC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9106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Prévalence 5 à 10% chez les enfants selon l’âge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836AA-2E02-45CF-8F48-0EBDD0E2FC4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0554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836AA-2E02-45CF-8F48-0EBDD0E2FC4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4080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Analyse par spectrométrie de masse ou infra-rouge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836AA-2E02-45CF-8F48-0EBDD0E2FC4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2216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7D4569-EBD8-469C-8B29-285297BEC5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CE4BDFB-D5B2-4D81-928F-FF5917823E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B8D2152-8BF7-4466-BE95-FC98F3A9B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716A-51D6-45F5-80AD-95B22E8984A1}" type="datetimeFigureOut">
              <a:rPr lang="fr-FR" smtClean="0"/>
              <a:t>02/08/2017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B07185-16A7-4415-A9BC-C27ECAE14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F9AF68C-6184-40E0-87E5-FC3B63DC0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E38E-E9A7-4672-B859-8ED37CA55A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4009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5E54A0-7FF4-4E0E-8F17-EC69145BC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F0AA370-9D04-4613-9B2A-DC01991FDB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EA945BD-3C07-46C2-9B0B-DA270337D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716A-51D6-45F5-80AD-95B22E8984A1}" type="datetimeFigureOut">
              <a:rPr lang="fr-FR" smtClean="0"/>
              <a:t>02/08/2017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E5594B4-52AB-4E8E-86F6-F04F9E6E0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10C8D6-E7DD-4526-B291-0DD25E9AE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E38E-E9A7-4672-B859-8ED37CA55A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6560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8580C80-4D28-47D1-9C60-9F226229AA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F6369CF-8AF9-469B-97AB-00019444F8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3268ADA-4E80-46B2-BF7D-41B65AC6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716A-51D6-45F5-80AD-95B22E8984A1}" type="datetimeFigureOut">
              <a:rPr lang="fr-FR" smtClean="0"/>
              <a:t>02/08/2017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6DDA425-3E5D-4AF4-9A18-316627E45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0848AE-2258-434F-B7F7-B8C97634E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E38E-E9A7-4672-B859-8ED37CA55A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9437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83307D-074D-46A8-BABB-2A00A03EF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F13329-2DBD-450C-AF07-8E4C6BB801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90CC80-1569-4B1D-8B20-9728B7D63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716A-51D6-45F5-80AD-95B22E8984A1}" type="datetimeFigureOut">
              <a:rPr lang="fr-FR" smtClean="0"/>
              <a:t>02/08/2017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F29A6DF-222C-4703-B2E3-FFADDEC02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45305B9-06B3-4C56-A2D1-7B8EAB529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E38E-E9A7-4672-B859-8ED37CA55A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2951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CD6AEA-37EC-4A37-86EC-17E31A5DB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34A529E-938F-4FF8-991F-C03072B315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0375A62-3844-4DB7-8748-34AEE7841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716A-51D6-45F5-80AD-95B22E8984A1}" type="datetimeFigureOut">
              <a:rPr lang="fr-FR" smtClean="0"/>
              <a:t>02/08/2017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513A231-57E9-4399-82D0-342224944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8B0279-2ABD-4247-950F-88078E446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E38E-E9A7-4672-B859-8ED37CA55A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1088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AD0D5D-6628-4D91-ADE6-3AB41CAD3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BD99EEF-136F-400E-89D3-8D1275A288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3034EF6-E2F4-494A-8407-51C5EABAF9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5819DB8-CCDF-42D8-8260-2CC552A40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716A-51D6-45F5-80AD-95B22E8984A1}" type="datetimeFigureOut">
              <a:rPr lang="fr-FR" smtClean="0"/>
              <a:t>02/08/2017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0AED339-A2E2-4882-9ABB-E028D218A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748050E-EC00-4E72-9FA6-76466B27F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E38E-E9A7-4672-B859-8ED37CA55A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9667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CFED52-4004-4629-B309-0AA7415D8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2AA2080-FD16-4C9F-BC60-28F57CD4F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5E35088-5418-4F2E-8D4A-8092A9B6A7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B80045F-0113-4B35-BEC6-5FFA6B8404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94C0E20-870E-4D16-A989-0EC40359D1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0D2851-78BF-449A-9A31-0398BA3ED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716A-51D6-45F5-80AD-95B22E8984A1}" type="datetimeFigureOut">
              <a:rPr lang="fr-FR" smtClean="0"/>
              <a:t>02/08/2017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0748BB4-7FB1-4059-B258-4D12EE75C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050AD2E-FF75-47FD-B741-4E8729E30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E38E-E9A7-4672-B859-8ED37CA55A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1398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1B7645-C5E7-42B2-B9DE-1175F6E14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7CEC090-205E-4D6A-BC47-92AD3427D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716A-51D6-45F5-80AD-95B22E8984A1}" type="datetimeFigureOut">
              <a:rPr lang="fr-FR" smtClean="0"/>
              <a:t>02/08/2017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53C52F0-A4F5-4190-A487-E0B86ECB6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D9AB1C6-5160-48F4-AD46-832B4D9BE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E38E-E9A7-4672-B859-8ED37CA55A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385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7F15721-EA9D-402F-8B86-6C463AB2E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716A-51D6-45F5-80AD-95B22E8984A1}" type="datetimeFigureOut">
              <a:rPr lang="fr-FR" smtClean="0"/>
              <a:t>02/08/2017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65DDF81-99C0-4A8B-8CBD-99C3CE989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03D2055-BD9C-4733-AAF4-32E8BA46E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E38E-E9A7-4672-B859-8ED37CA55A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410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5B2099-A17D-4E13-97F5-8BD824568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54519E0-B7F3-4E2F-AF0F-3FBB46105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29B9077-DFA8-473A-9047-1878582AE0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9C08E34-EE9A-4627-B21E-26961013A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716A-51D6-45F5-80AD-95B22E8984A1}" type="datetimeFigureOut">
              <a:rPr lang="fr-FR" smtClean="0"/>
              <a:t>02/08/2017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C51C06D-4B59-475B-BBC5-4AF84E9B5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764D203-9E62-4F3B-91D8-045649893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E38E-E9A7-4672-B859-8ED37CA55A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6860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826A6A-AE9A-4D51-A9A4-E40E89719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0404DFD-FE1A-4A13-99BF-58F28A8728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A53BE94-669B-46E6-8EE6-F1DEABAA77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3F23DC3-C00D-43F9-AFFB-C6B2593CB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716A-51D6-45F5-80AD-95B22E8984A1}" type="datetimeFigureOut">
              <a:rPr lang="fr-FR" smtClean="0"/>
              <a:t>02/08/2017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EF401FA-3865-4BB8-BCBC-1016D9488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29FA603-E8C9-40F7-84CB-6AF215278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E38E-E9A7-4672-B859-8ED37CA55A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2667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FCE0A10-7853-4D81-90EB-2CBA3D147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A0F4296-E827-402B-B504-115969258E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9B4D1EA-9858-4D4E-B064-72EC56E79B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6716A-51D6-45F5-80AD-95B22E8984A1}" type="datetimeFigureOut">
              <a:rPr lang="fr-FR" smtClean="0"/>
              <a:t>02/08/2017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16ECB65-B952-4AF3-B062-0A1A0C4402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52253D8-5A4B-463C-8C7A-E75CC7E097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0E38E-E9A7-4672-B859-8ED37CA55A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0185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s-sante.fr/portail/upload/docs/application/pdf/2017-06/dir83/helicobacter_fiche_pertinence_diagnostic.pdf" TargetMode="External"/><Relationship Id="rId2" Type="http://schemas.openxmlformats.org/officeDocument/2006/relationships/hyperlink" Target="https://www.has-sante.fr/portail/upload/docs/application/pdf/2017-06/dir83/helicobacter_analyse_bases_de_donnees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s://www.has-sante.fr/portail/upload/docs/application/pdf/2017-06/dir83/helicobacter_fiche_pertinence_traitement.pdf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55EBB6-566E-45FF-AA69-CFA9F0E18C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2001" y="335447"/>
            <a:ext cx="9967913" cy="2397417"/>
          </a:xfrm>
        </p:spPr>
        <p:txBody>
          <a:bodyPr>
            <a:noAutofit/>
          </a:bodyPr>
          <a:lstStyle/>
          <a:p>
            <a:r>
              <a:rPr lang="fr-FR" sz="4800" b="1" dirty="0"/>
              <a:t> Diagnostic et traitement de l’infection à </a:t>
            </a:r>
            <a:r>
              <a:rPr lang="fr-FR" sz="4800" b="1" i="1" dirty="0"/>
              <a:t>Helicobacter Pylori </a:t>
            </a:r>
            <a:r>
              <a:rPr lang="fr-FR" sz="4800" b="1" dirty="0"/>
              <a:t>chez l’adulte : recommandations Mai 2017</a:t>
            </a:r>
            <a:endParaRPr lang="fr-FR" sz="48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78DDAEC-5205-4494-8B89-E69C07F62A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3957" y="5337532"/>
            <a:ext cx="9144000" cy="988623"/>
          </a:xfrm>
        </p:spPr>
        <p:txBody>
          <a:bodyPr/>
          <a:lstStyle/>
          <a:p>
            <a:r>
              <a:rPr lang="fr-FR" dirty="0"/>
              <a:t>Congrès SASPAS 28 septembre 2017</a:t>
            </a:r>
          </a:p>
          <a:p>
            <a:r>
              <a:rPr lang="fr-FR" dirty="0"/>
              <a:t>Mariane GUYON</a:t>
            </a:r>
          </a:p>
        </p:txBody>
      </p:sp>
      <p:pic>
        <p:nvPicPr>
          <p:cNvPr id="6" name="Picture 2" descr="Image associée">
            <a:extLst>
              <a:ext uri="{FF2B5EF4-FFF2-40B4-BE49-F238E27FC236}">
                <a16:creationId xmlns:a16="http://schemas.microsoft.com/office/drawing/2014/main" id="{A8B238B0-E400-4270-91FF-1C6CE56E60D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552" y="2883198"/>
            <a:ext cx="3178810" cy="209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632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6F816B-574D-49A4-BD70-ECE89BEBD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3457"/>
            <a:ext cx="10515600" cy="1325563"/>
          </a:xfrm>
        </p:spPr>
        <p:txBody>
          <a:bodyPr/>
          <a:lstStyle/>
          <a:p>
            <a:pPr algn="ctr"/>
            <a:r>
              <a:rPr lang="fr-FR" b="1" dirty="0"/>
              <a:t>Contexte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8C5B055-66DC-4252-9738-899C3ADE7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43522"/>
            <a:ext cx="10515600" cy="3315543"/>
          </a:xfrm>
        </p:spPr>
        <p:txBody>
          <a:bodyPr>
            <a:normAutofit/>
          </a:bodyPr>
          <a:lstStyle/>
          <a:p>
            <a:pPr algn="just"/>
            <a:r>
              <a:rPr lang="fr-FR" dirty="0"/>
              <a:t>Colonisation exclusive de la muqueuse gastrique ; transmission interhumaine</a:t>
            </a:r>
          </a:p>
          <a:p>
            <a:pPr algn="just"/>
            <a:r>
              <a:rPr lang="fr-FR" dirty="0"/>
              <a:t>Prévalence : </a:t>
            </a:r>
            <a:r>
              <a:rPr lang="fr-FR" b="1" dirty="0"/>
              <a:t>15 à 30 % </a:t>
            </a:r>
            <a:r>
              <a:rPr lang="fr-FR" dirty="0"/>
              <a:t>en France</a:t>
            </a:r>
          </a:p>
          <a:p>
            <a:pPr algn="just"/>
            <a:r>
              <a:rPr lang="fr-FR" b="1" dirty="0"/>
              <a:t>Femmes</a:t>
            </a:r>
            <a:r>
              <a:rPr lang="fr-FR" dirty="0"/>
              <a:t> &gt; Hommes, âge moyen 50 ans</a:t>
            </a:r>
          </a:p>
          <a:p>
            <a:pPr algn="just"/>
            <a:r>
              <a:rPr lang="fr-FR" dirty="0"/>
              <a:t>Physiopathologie </a:t>
            </a:r>
            <a:r>
              <a:rPr lang="fr-FR" b="1" dirty="0"/>
              <a:t>UGD</a:t>
            </a:r>
            <a:r>
              <a:rPr lang="fr-FR" dirty="0"/>
              <a:t> + </a:t>
            </a:r>
            <a:r>
              <a:rPr lang="fr-FR" b="1" dirty="0"/>
              <a:t>cancers</a:t>
            </a:r>
            <a:r>
              <a:rPr lang="fr-FR" dirty="0"/>
              <a:t> gastriques</a:t>
            </a:r>
          </a:p>
          <a:p>
            <a:pPr algn="just"/>
            <a:r>
              <a:rPr lang="fr-FR" b="1" dirty="0">
                <a:solidFill>
                  <a:srgbClr val="FF0000"/>
                </a:solidFill>
              </a:rPr>
              <a:t>Antibiorésistance</a:t>
            </a:r>
            <a:r>
              <a:rPr lang="fr-FR" dirty="0"/>
              <a:t> : clarithromycine ++ 22 % des souches</a:t>
            </a:r>
          </a:p>
          <a:p>
            <a:endParaRPr lang="fr-FR" dirty="0"/>
          </a:p>
        </p:txBody>
      </p:sp>
      <p:pic>
        <p:nvPicPr>
          <p:cNvPr id="4" name="Image 3" descr="Résultat de recherche d'images pour &quot;helicobacter pylori&quot;">
            <a:extLst>
              <a:ext uri="{FF2B5EF4-FFF2-40B4-BE49-F238E27FC236}">
                <a16:creationId xmlns:a16="http://schemas.microsoft.com/office/drawing/2014/main" id="{E44D79AB-A235-4B84-B9A5-64AB1EE3B2C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520" y="541789"/>
            <a:ext cx="1894113" cy="1148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 descr="Résultat de recherche d'images pour &quot;cancer gastrique anatomopathologie&quot;">
            <a:extLst>
              <a:ext uri="{FF2B5EF4-FFF2-40B4-BE49-F238E27FC236}">
                <a16:creationId xmlns:a16="http://schemas.microsoft.com/office/drawing/2014/main" id="{236DED51-2672-4632-86A2-040C6F942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002" y="3046364"/>
            <a:ext cx="2659743" cy="149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956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68BDCF-F2D0-477B-B6A5-B57B8F268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b="1" dirty="0"/>
              <a:t>Diagnostic : indications de recherche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030ABFE-CDF7-4C8F-B669-598389119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2898"/>
            <a:ext cx="10515600" cy="4907901"/>
          </a:xfrm>
        </p:spPr>
        <p:txBody>
          <a:bodyPr>
            <a:normAutofit fontScale="77500" lnSpcReduction="20000"/>
          </a:bodyPr>
          <a:lstStyle/>
          <a:p>
            <a:r>
              <a:rPr lang="fr-FR" b="1" dirty="0"/>
              <a:t>UGD</a:t>
            </a:r>
            <a:r>
              <a:rPr lang="fr-FR" dirty="0"/>
              <a:t> (antécédent ou actif, compliqué ou non)</a:t>
            </a:r>
          </a:p>
          <a:p>
            <a:r>
              <a:rPr lang="fr-FR" b="1" dirty="0"/>
              <a:t>Avant prise d’AINS ou d’aspirine </a:t>
            </a:r>
            <a:r>
              <a:rPr lang="fr-FR" dirty="0"/>
              <a:t>à faible dose si ATCD d’UGD </a:t>
            </a:r>
          </a:p>
          <a:p>
            <a:r>
              <a:rPr lang="fr-FR" b="1" dirty="0"/>
              <a:t>Dyspepsie</a:t>
            </a:r>
            <a:r>
              <a:rPr lang="fr-FR" dirty="0"/>
              <a:t> chronique avec gastroscopie normale</a:t>
            </a:r>
          </a:p>
          <a:p>
            <a:r>
              <a:rPr lang="fr-FR" b="1" dirty="0"/>
              <a:t>Anémie ferriprive </a:t>
            </a:r>
            <a:r>
              <a:rPr lang="fr-FR" dirty="0"/>
              <a:t>sans cause retrouvée ou résistante à un traitement oral par fer</a:t>
            </a:r>
          </a:p>
          <a:p>
            <a:r>
              <a:rPr lang="fr-FR" b="1" dirty="0"/>
              <a:t>Carence en vitamine B12 </a:t>
            </a:r>
            <a:r>
              <a:rPr lang="fr-FR" dirty="0"/>
              <a:t>sans cause retrouvée</a:t>
            </a:r>
          </a:p>
          <a:p>
            <a:pPr algn="just"/>
            <a:r>
              <a:rPr lang="fr-FR" b="1" dirty="0"/>
              <a:t>FDR de cancer gastrique </a:t>
            </a:r>
            <a:r>
              <a:rPr lang="fr-FR" dirty="0"/>
              <a:t>: </a:t>
            </a:r>
          </a:p>
          <a:p>
            <a:pPr marL="0" indent="0">
              <a:buNone/>
            </a:pPr>
            <a:r>
              <a:rPr lang="fr-FR" dirty="0"/>
              <a:t>	- </a:t>
            </a:r>
            <a:r>
              <a:rPr lang="fr-FR" b="1" dirty="0">
                <a:solidFill>
                  <a:srgbClr val="FF0000"/>
                </a:solidFill>
              </a:rPr>
              <a:t>cancer de l’estomac chez un apparenté au 1</a:t>
            </a:r>
            <a:r>
              <a:rPr lang="fr-FR" b="1" baseline="30000" dirty="0">
                <a:solidFill>
                  <a:srgbClr val="FF0000"/>
                </a:solidFill>
              </a:rPr>
              <a:t>er</a:t>
            </a:r>
            <a:r>
              <a:rPr lang="fr-FR" b="1" dirty="0">
                <a:solidFill>
                  <a:srgbClr val="FF0000"/>
                </a:solidFill>
              </a:rPr>
              <a:t> degré </a:t>
            </a:r>
          </a:p>
          <a:p>
            <a:pPr marL="0" indent="0">
              <a:buNone/>
            </a:pPr>
            <a:r>
              <a:rPr lang="fr-FR" dirty="0"/>
              <a:t>	-  syndrome de prédisposition aux cancers digestifs (HNPCC/Lynch) </a:t>
            </a:r>
          </a:p>
          <a:p>
            <a:pPr marL="0" indent="0">
              <a:buNone/>
            </a:pPr>
            <a:r>
              <a:rPr lang="fr-FR" dirty="0"/>
              <a:t> 	-  antécédent de gastrectomie partielle ou lésions cancéreuses gastriques traitées </a:t>
            </a:r>
          </a:p>
          <a:p>
            <a:pPr marL="0" indent="0">
              <a:buNone/>
            </a:pPr>
            <a:r>
              <a:rPr lang="fr-FR" dirty="0"/>
              <a:t>	-  lésions précancéreuses gastriques</a:t>
            </a:r>
          </a:p>
          <a:p>
            <a:r>
              <a:rPr lang="fr-FR" b="1" dirty="0"/>
              <a:t>Lymphome gastrique </a:t>
            </a:r>
            <a:r>
              <a:rPr lang="fr-FR" dirty="0"/>
              <a:t>du MALT </a:t>
            </a:r>
          </a:p>
          <a:p>
            <a:r>
              <a:rPr lang="fr-FR" dirty="0"/>
              <a:t>Avant une </a:t>
            </a:r>
            <a:r>
              <a:rPr lang="fr-FR" b="1" dirty="0"/>
              <a:t>intervention bariatrique</a:t>
            </a:r>
          </a:p>
          <a:p>
            <a:r>
              <a:rPr lang="fr-FR" b="1" dirty="0"/>
              <a:t>PTI</a:t>
            </a:r>
            <a:r>
              <a:rPr lang="fr-FR" dirty="0"/>
              <a:t> de l’adulte</a:t>
            </a:r>
          </a:p>
        </p:txBody>
      </p:sp>
      <p:pic>
        <p:nvPicPr>
          <p:cNvPr id="3074" name="Picture 2" descr="Résultat de recherche d'images pour &quot;sherlock holmes dessin&quot;">
            <a:extLst>
              <a:ext uri="{FF2B5EF4-FFF2-40B4-BE49-F238E27FC236}">
                <a16:creationId xmlns:a16="http://schemas.microsoft.com/office/drawing/2014/main" id="{986AF537-1D95-433B-A3C3-AF871BBBF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1746" y="290481"/>
            <a:ext cx="1519335" cy="214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976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27F09C-7288-46A0-AB2B-4E5E345D5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821" y="205274"/>
            <a:ext cx="10515600" cy="1325563"/>
          </a:xfrm>
        </p:spPr>
        <p:txBody>
          <a:bodyPr/>
          <a:lstStyle/>
          <a:p>
            <a:r>
              <a:rPr lang="fr-FR" b="1" dirty="0"/>
              <a:t>Diagnostic : méthode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069C38D-C171-4E31-A406-1D18B6D14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886" y="1419588"/>
            <a:ext cx="4096139" cy="4404049"/>
          </a:xfrm>
        </p:spPr>
        <p:txBody>
          <a:bodyPr>
            <a:normAutofit/>
          </a:bodyPr>
          <a:lstStyle/>
          <a:p>
            <a:pPr lvl="0"/>
            <a:r>
              <a:rPr lang="fr-FR" b="1" dirty="0"/>
              <a:t>Sérologie</a:t>
            </a:r>
            <a:r>
              <a:rPr lang="fr-FR" dirty="0"/>
              <a:t> </a:t>
            </a:r>
            <a:r>
              <a:rPr lang="fr-FR" sz="1800" b="1" dirty="0">
                <a:solidFill>
                  <a:srgbClr val="00B050"/>
                </a:solidFill>
              </a:rPr>
              <a:t>28,20€</a:t>
            </a:r>
            <a:endParaRPr lang="fr-FR" b="1" dirty="0">
              <a:solidFill>
                <a:srgbClr val="00B050"/>
              </a:solidFill>
            </a:endParaRPr>
          </a:p>
          <a:p>
            <a:pPr marL="0" lvl="0" indent="0" algn="ctr">
              <a:buNone/>
            </a:pPr>
            <a:r>
              <a:rPr lang="fr-FR" sz="2400" dirty="0"/>
              <a:t>!! </a:t>
            </a:r>
            <a:r>
              <a:rPr lang="fr-FR" sz="2400" dirty="0">
                <a:solidFill>
                  <a:srgbClr val="FF0000"/>
                </a:solidFill>
              </a:rPr>
              <a:t>Pas pour contrôle de l’éradication </a:t>
            </a:r>
            <a:r>
              <a:rPr lang="fr-FR" sz="2400" dirty="0"/>
              <a:t>!! </a:t>
            </a:r>
          </a:p>
          <a:p>
            <a:pPr marL="0" lvl="0" indent="0">
              <a:buNone/>
            </a:pPr>
            <a:r>
              <a:rPr lang="fr-FR" sz="1600" i="1" dirty="0"/>
              <a:t>IgG présents pendant plusieurs mois à années</a:t>
            </a:r>
          </a:p>
          <a:p>
            <a:pPr lvl="0"/>
            <a:r>
              <a:rPr lang="fr-FR" dirty="0"/>
              <a:t> </a:t>
            </a:r>
            <a:r>
              <a:rPr lang="fr-FR" b="1" dirty="0"/>
              <a:t>Gastroscopie</a:t>
            </a:r>
          </a:p>
          <a:p>
            <a:pPr marL="0" lvl="0" indent="0" algn="ctr">
              <a:buNone/>
            </a:pPr>
            <a:r>
              <a:rPr lang="fr-FR" dirty="0"/>
              <a:t>Si possible biopsies avec culture et </a:t>
            </a:r>
            <a:r>
              <a:rPr lang="fr-FR" dirty="0" err="1"/>
              <a:t>ATBg</a:t>
            </a:r>
            <a:r>
              <a:rPr lang="fr-FR" dirty="0"/>
              <a:t> pour étude des </a:t>
            </a:r>
            <a:r>
              <a:rPr lang="fr-FR" dirty="0">
                <a:solidFill>
                  <a:srgbClr val="FF0000"/>
                </a:solidFill>
              </a:rPr>
              <a:t>résistances</a:t>
            </a:r>
          </a:p>
          <a:p>
            <a:pPr marL="0" indent="0" algn="ctr">
              <a:buNone/>
            </a:pPr>
            <a:r>
              <a:rPr lang="fr-FR" sz="1900" i="1" dirty="0"/>
              <a:t>! test respiratoire et recherche d’Ag dans les selles performants mais non remboursés !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0E96B35-2ABF-456B-B43A-D6D4707E2916}"/>
              </a:ext>
            </a:extLst>
          </p:cNvPr>
          <p:cNvPicPr/>
          <p:nvPr/>
        </p:nvPicPr>
        <p:blipFill rotWithShape="1">
          <a:blip r:embed="rId2"/>
          <a:srcRect l="19841" t="14580" r="40609" b="4997"/>
          <a:stretch/>
        </p:blipFill>
        <p:spPr bwMode="auto">
          <a:xfrm>
            <a:off x="5784980" y="223935"/>
            <a:ext cx="5934269" cy="64194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E4C10D2-EB07-4CFC-8945-D117AC7492F3}"/>
              </a:ext>
            </a:extLst>
          </p:cNvPr>
          <p:cNvSpPr txBox="1"/>
          <p:nvPr/>
        </p:nvSpPr>
        <p:spPr>
          <a:xfrm>
            <a:off x="10384971" y="6377606"/>
            <a:ext cx="16421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/>
              <a:t>HAS Mai 2017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936141F-244E-48F8-A062-7491EF29217E}"/>
              </a:ext>
            </a:extLst>
          </p:cNvPr>
          <p:cNvSpPr txBox="1"/>
          <p:nvPr/>
        </p:nvSpPr>
        <p:spPr>
          <a:xfrm>
            <a:off x="195943" y="6184520"/>
            <a:ext cx="1604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/>
              <a:t>www.mysticlolly.fr</a:t>
            </a:r>
          </a:p>
        </p:txBody>
      </p:sp>
      <p:pic>
        <p:nvPicPr>
          <p:cNvPr id="4098" name="Picture 2" descr="Résultat de recherche d'images pour &quot;attention dessin&quot;">
            <a:extLst>
              <a:ext uri="{FF2B5EF4-FFF2-40B4-BE49-F238E27FC236}">
                <a16:creationId xmlns:a16="http://schemas.microsoft.com/office/drawing/2014/main" id="{831BA6A1-F3E7-4314-B793-E6AA9017A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11" y="4203868"/>
            <a:ext cx="1036220" cy="193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7A8C4B5-4D59-4FDB-80AE-DF34CDC60343}"/>
              </a:ext>
            </a:extLst>
          </p:cNvPr>
          <p:cNvSpPr txBox="1"/>
          <p:nvPr/>
        </p:nvSpPr>
        <p:spPr>
          <a:xfrm>
            <a:off x="1492352" y="5904732"/>
            <a:ext cx="41812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 err="1"/>
              <a:t>Rq</a:t>
            </a:r>
            <a:r>
              <a:rPr lang="fr-FR" sz="1400" i="1" dirty="0"/>
              <a:t> : tests d’amplification génique pour détection mutations responsables des résistances non remboursés</a:t>
            </a:r>
          </a:p>
        </p:txBody>
      </p:sp>
    </p:spTree>
    <p:extLst>
      <p:ext uri="{BB962C8B-B14F-4D97-AF65-F5344CB8AC3E}">
        <p14:creationId xmlns:p14="http://schemas.microsoft.com/office/powerpoint/2010/main" val="2849752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3B91A6-5C2A-4E46-AF09-032DFEF10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547" y="4043"/>
            <a:ext cx="10515600" cy="1325563"/>
          </a:xfrm>
        </p:spPr>
        <p:txBody>
          <a:bodyPr/>
          <a:lstStyle/>
          <a:p>
            <a:r>
              <a:rPr lang="fr-FR" b="1" dirty="0"/>
              <a:t>Traitement </a:t>
            </a:r>
            <a:r>
              <a:rPr lang="fr-FR" b="1" i="1" dirty="0" err="1"/>
              <a:t>H.Pylori</a:t>
            </a:r>
            <a:endParaRPr lang="fr-FR" b="1" i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462591-7029-4EDD-B106-8052089EC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5614" y="1073020"/>
            <a:ext cx="4025381" cy="5784980"/>
          </a:xfrm>
        </p:spPr>
        <p:txBody>
          <a:bodyPr>
            <a:normAutofit lnSpcReduction="10000"/>
          </a:bodyPr>
          <a:lstStyle/>
          <a:p>
            <a:pPr algn="just"/>
            <a:r>
              <a:rPr lang="fr-FR" sz="1400" b="1" dirty="0"/>
              <a:t>CI si grossesse ou allaitement</a:t>
            </a:r>
          </a:p>
          <a:p>
            <a:pPr algn="ctr"/>
            <a:r>
              <a:rPr lang="fr-FR" sz="1400" dirty="0"/>
              <a:t>Si possible </a:t>
            </a:r>
            <a:r>
              <a:rPr lang="fr-FR" sz="1400" b="1" dirty="0"/>
              <a:t>guidé</a:t>
            </a:r>
            <a:r>
              <a:rPr lang="fr-FR" sz="1400" dirty="0"/>
              <a:t> par profil de résistances : </a:t>
            </a:r>
            <a:r>
              <a:rPr lang="fr-FR" sz="1400" dirty="0" err="1"/>
              <a:t>amox</a:t>
            </a:r>
            <a:r>
              <a:rPr lang="fr-FR" sz="1400" dirty="0"/>
              <a:t> + </a:t>
            </a:r>
            <a:r>
              <a:rPr lang="fr-FR" sz="1400" dirty="0" err="1"/>
              <a:t>clarithro</a:t>
            </a:r>
            <a:r>
              <a:rPr lang="fr-FR" sz="1400" dirty="0"/>
              <a:t> + IPP 10j (</a:t>
            </a:r>
            <a:r>
              <a:rPr lang="fr-FR" sz="1400" dirty="0" err="1"/>
              <a:t>ClariS</a:t>
            </a:r>
            <a:r>
              <a:rPr lang="fr-FR" sz="1400" dirty="0"/>
              <a:t>) </a:t>
            </a:r>
          </a:p>
          <a:p>
            <a:pPr marL="0" indent="0" algn="ctr">
              <a:buNone/>
            </a:pPr>
            <a:r>
              <a:rPr lang="fr-FR" sz="1400" dirty="0"/>
              <a:t>ou </a:t>
            </a:r>
            <a:r>
              <a:rPr lang="fr-FR" sz="1400" dirty="0" err="1"/>
              <a:t>amox</a:t>
            </a:r>
            <a:r>
              <a:rPr lang="fr-FR" sz="1400" dirty="0"/>
              <a:t> + </a:t>
            </a:r>
            <a:r>
              <a:rPr lang="fr-FR" sz="1400" dirty="0" err="1"/>
              <a:t>levofloxacine</a:t>
            </a:r>
            <a:r>
              <a:rPr lang="fr-FR" sz="1400" dirty="0"/>
              <a:t> + IPP 10j (</a:t>
            </a:r>
            <a:r>
              <a:rPr lang="fr-FR" sz="1400" dirty="0" err="1"/>
              <a:t>ClariR</a:t>
            </a:r>
            <a:r>
              <a:rPr lang="fr-FR" sz="1400" dirty="0"/>
              <a:t> Quinolone S)</a:t>
            </a:r>
          </a:p>
          <a:p>
            <a:pPr marL="0" indent="0" algn="ctr">
              <a:buNone/>
            </a:pPr>
            <a:r>
              <a:rPr lang="fr-FR" sz="1400" dirty="0"/>
              <a:t> ou bismuth + tétracycline + métronidazole + IPP 10j (</a:t>
            </a:r>
            <a:r>
              <a:rPr lang="fr-FR" sz="1400" dirty="0" err="1"/>
              <a:t>ClariR</a:t>
            </a:r>
            <a:r>
              <a:rPr lang="fr-FR" sz="1400" dirty="0"/>
              <a:t> et </a:t>
            </a:r>
            <a:r>
              <a:rPr lang="fr-FR" sz="1400" dirty="0" err="1"/>
              <a:t>QuinoloneR</a:t>
            </a:r>
            <a:r>
              <a:rPr lang="fr-FR" sz="1400" dirty="0"/>
              <a:t>)</a:t>
            </a:r>
          </a:p>
          <a:p>
            <a:r>
              <a:rPr lang="fr-FR" sz="1400" b="1" u="sng" dirty="0"/>
              <a:t>Quadrithérapie bismuthée 10j</a:t>
            </a:r>
            <a:r>
              <a:rPr lang="fr-FR" sz="1400" u="sng" dirty="0"/>
              <a:t> </a:t>
            </a:r>
          </a:p>
          <a:p>
            <a:pPr marL="0" indent="0" algn="ctr">
              <a:buNone/>
            </a:pPr>
            <a:r>
              <a:rPr lang="fr-FR" sz="1400" dirty="0"/>
              <a:t>(</a:t>
            </a:r>
            <a:r>
              <a:rPr lang="fr-FR" sz="1400" b="1" dirty="0" err="1"/>
              <a:t>Pylera</a:t>
            </a:r>
            <a:r>
              <a:rPr lang="fr-FR" sz="1400" dirty="0"/>
              <a:t> 3 gélules 4x/j + </a:t>
            </a:r>
            <a:r>
              <a:rPr lang="fr-FR" sz="1400" b="1" dirty="0"/>
              <a:t>IPP oméprazole </a:t>
            </a:r>
            <a:r>
              <a:rPr lang="fr-FR" sz="1400" dirty="0"/>
              <a:t>20mg 1/0/1) </a:t>
            </a:r>
          </a:p>
          <a:p>
            <a:pPr marL="0" indent="0" algn="ctr">
              <a:buNone/>
            </a:pPr>
            <a:r>
              <a:rPr lang="fr-FR" sz="1200" i="1" dirty="0"/>
              <a:t>diarrhée noire, dysgueusie, effet antabuse  </a:t>
            </a:r>
            <a:r>
              <a:rPr lang="fr-FR" sz="1400" b="1" dirty="0">
                <a:solidFill>
                  <a:srgbClr val="00B050"/>
                </a:solidFill>
              </a:rPr>
              <a:t>66,60€  </a:t>
            </a:r>
          </a:p>
          <a:p>
            <a:pPr marL="0" indent="0" algn="ctr">
              <a:buNone/>
            </a:pPr>
            <a:r>
              <a:rPr lang="fr-FR" sz="1400" dirty="0"/>
              <a:t>!! </a:t>
            </a:r>
            <a:r>
              <a:rPr lang="fr-FR" sz="1400" dirty="0">
                <a:solidFill>
                  <a:srgbClr val="FF0000"/>
                </a:solidFill>
              </a:rPr>
              <a:t>CI alcool et exposition solaire </a:t>
            </a:r>
            <a:r>
              <a:rPr lang="fr-FR" sz="1400" dirty="0"/>
              <a:t>!!</a:t>
            </a:r>
            <a:endParaRPr lang="fr-FR" sz="1400" b="1" i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fr-FR" sz="1400" dirty="0"/>
              <a:t> Avec un </a:t>
            </a:r>
            <a:r>
              <a:rPr lang="fr-FR" sz="1400" dirty="0">
                <a:solidFill>
                  <a:srgbClr val="FF0000"/>
                </a:solidFill>
              </a:rPr>
              <a:t>verre d’eau</a:t>
            </a:r>
            <a:r>
              <a:rPr lang="fr-FR" sz="1400" dirty="0"/>
              <a:t>, risque d’œsophagite !!</a:t>
            </a:r>
            <a:endParaRPr lang="fr-FR" sz="1400" b="1" dirty="0"/>
          </a:p>
          <a:p>
            <a:r>
              <a:rPr lang="fr-FR" sz="1400" b="1" u="sng" dirty="0"/>
              <a:t>Traitement concomitant 14j</a:t>
            </a:r>
            <a:r>
              <a:rPr lang="fr-FR" sz="1400" u="sng" dirty="0"/>
              <a:t> </a:t>
            </a:r>
          </a:p>
          <a:p>
            <a:pPr marL="0" indent="0" algn="ctr">
              <a:buNone/>
            </a:pPr>
            <a:r>
              <a:rPr lang="fr-FR" sz="1400" dirty="0"/>
              <a:t>(</a:t>
            </a:r>
            <a:r>
              <a:rPr lang="fr-FR" sz="1400" b="1" dirty="0"/>
              <a:t>Amoxicilline</a:t>
            </a:r>
            <a:r>
              <a:rPr lang="fr-FR" sz="1400" dirty="0"/>
              <a:t> 1g 1/0/1 + </a:t>
            </a:r>
            <a:r>
              <a:rPr lang="fr-FR" sz="1400" b="1" dirty="0"/>
              <a:t>Clarithromycine</a:t>
            </a:r>
            <a:r>
              <a:rPr lang="fr-FR" sz="1400" dirty="0"/>
              <a:t> 500mg 1/0/1 + </a:t>
            </a:r>
            <a:r>
              <a:rPr lang="fr-FR" sz="1400" b="1" dirty="0"/>
              <a:t>Métronidazole</a:t>
            </a:r>
            <a:r>
              <a:rPr lang="fr-FR" sz="1400" dirty="0"/>
              <a:t> 500mg 1/0/1  </a:t>
            </a:r>
            <a:r>
              <a:rPr lang="fr-FR" sz="1400" b="1" dirty="0"/>
              <a:t>+ IPP </a:t>
            </a:r>
            <a:r>
              <a:rPr lang="fr-FR" sz="1400" dirty="0"/>
              <a:t>une dose matin et soir (ésoméprazole 20 mg ou lansoprazole 30 mg ou oméprazole 20 mg ou pantoprazole 40 mg ou rabéprazole 20 mg pendant le repas) </a:t>
            </a:r>
          </a:p>
          <a:p>
            <a:pPr marL="0" indent="0" algn="ctr">
              <a:buNone/>
            </a:pPr>
            <a:r>
              <a:rPr lang="fr-FR" sz="1200" i="1" dirty="0"/>
              <a:t>troubles digestifs, effet antabuse  </a:t>
            </a:r>
            <a:r>
              <a:rPr lang="fr-FR" sz="1400" b="1" dirty="0">
                <a:solidFill>
                  <a:srgbClr val="00B050"/>
                </a:solidFill>
              </a:rPr>
              <a:t>52,68€ </a:t>
            </a:r>
          </a:p>
          <a:p>
            <a:pPr marL="0" indent="0" algn="ctr">
              <a:buNone/>
            </a:pPr>
            <a:r>
              <a:rPr lang="fr-FR" sz="1400" dirty="0"/>
              <a:t>!! </a:t>
            </a:r>
            <a:r>
              <a:rPr lang="fr-FR" sz="1400" dirty="0">
                <a:solidFill>
                  <a:srgbClr val="FF0000"/>
                </a:solidFill>
              </a:rPr>
              <a:t>CI alcool </a:t>
            </a:r>
            <a:r>
              <a:rPr lang="fr-FR" sz="1400" dirty="0"/>
              <a:t>!!</a:t>
            </a:r>
            <a:endParaRPr lang="fr-FR" sz="1200" dirty="0"/>
          </a:p>
          <a:p>
            <a:pPr marL="0" indent="0" algn="ctr">
              <a:buNone/>
            </a:pPr>
            <a:r>
              <a:rPr lang="fr-FR" sz="1000" i="1" dirty="0" err="1"/>
              <a:t>Rq</a:t>
            </a:r>
            <a:r>
              <a:rPr lang="fr-FR" sz="1000" i="1" dirty="0"/>
              <a:t> : si allergie Pénicilline avérée : quadrithérapie bismuthée puis gastroscopie si absence d’éradication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181AD11-4163-4BD4-895E-2E9F927320C4}"/>
              </a:ext>
            </a:extLst>
          </p:cNvPr>
          <p:cNvPicPr/>
          <p:nvPr/>
        </p:nvPicPr>
        <p:blipFill rotWithShape="1">
          <a:blip r:embed="rId2"/>
          <a:srcRect l="24339" t="15990" r="44973" b="8994"/>
          <a:stretch/>
        </p:blipFill>
        <p:spPr bwMode="auto">
          <a:xfrm>
            <a:off x="5505061" y="106680"/>
            <a:ext cx="6475445" cy="67513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22" name="Picture 2" descr="Résultat de recherche d'images pour &quot;verre d'eau&quot;">
            <a:extLst>
              <a:ext uri="{FF2B5EF4-FFF2-40B4-BE49-F238E27FC236}">
                <a16:creationId xmlns:a16="http://schemas.microsoft.com/office/drawing/2014/main" id="{637B0DC6-8FEC-4C3D-B360-ADE67DDD3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73" y="3144416"/>
            <a:ext cx="832956" cy="1250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422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6AFAFF-5654-42F2-92E4-5F5AF507D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Contrôle de l’éradication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039E03C-68A8-4888-8E33-FD7C6DA2C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30347" cy="435133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fr-FR" b="1" dirty="0"/>
              <a:t>Test respiratoire à l’urée marquée :</a:t>
            </a:r>
          </a:p>
          <a:p>
            <a:pPr marL="0" indent="0" algn="ctr">
              <a:buNone/>
            </a:pPr>
            <a:r>
              <a:rPr lang="fr-FR" dirty="0" err="1">
                <a:solidFill>
                  <a:srgbClr val="FF0000"/>
                </a:solidFill>
              </a:rPr>
              <a:t>Helikit</a:t>
            </a:r>
            <a:r>
              <a:rPr lang="fr-FR" dirty="0"/>
              <a:t> </a:t>
            </a:r>
            <a:r>
              <a:rPr lang="fr-FR" sz="2000" dirty="0">
                <a:solidFill>
                  <a:srgbClr val="00B050"/>
                </a:solidFill>
              </a:rPr>
              <a:t>34,44€</a:t>
            </a:r>
            <a:r>
              <a:rPr lang="fr-FR" dirty="0">
                <a:solidFill>
                  <a:srgbClr val="00B050"/>
                </a:solidFill>
              </a:rPr>
              <a:t> </a:t>
            </a:r>
            <a:r>
              <a:rPr lang="fr-FR" sz="2000" dirty="0"/>
              <a:t>Remboursement à 65%</a:t>
            </a:r>
            <a:r>
              <a:rPr lang="fr-FR" sz="2000" dirty="0">
                <a:effectLst/>
              </a:rPr>
              <a:t> + frais de laboratoire </a:t>
            </a:r>
            <a:r>
              <a:rPr lang="fr-FR" sz="1700" i="1" dirty="0"/>
              <a:t>Se 95,4 % </a:t>
            </a:r>
            <a:r>
              <a:rPr lang="fr-FR" sz="1700" i="1" dirty="0" err="1"/>
              <a:t>Sp</a:t>
            </a:r>
            <a:r>
              <a:rPr lang="fr-FR" sz="1700" i="1" dirty="0"/>
              <a:t> 98,6 % ; 75mg d’urée marquée + </a:t>
            </a:r>
            <a:r>
              <a:rPr lang="fr-FR" sz="1700" i="1" u="sng" dirty="0"/>
              <a:t>acide citrique</a:t>
            </a:r>
          </a:p>
          <a:p>
            <a:pPr marL="0" lvl="0" indent="0" algn="ctr">
              <a:buNone/>
            </a:pPr>
            <a:r>
              <a:rPr lang="fr-FR" sz="2000" dirty="0">
                <a:effectLst/>
              </a:rPr>
              <a:t> </a:t>
            </a:r>
            <a:r>
              <a:rPr lang="fr-FR" dirty="0"/>
              <a:t>ou </a:t>
            </a:r>
            <a:r>
              <a:rPr lang="fr-FR" dirty="0">
                <a:solidFill>
                  <a:srgbClr val="FF0000"/>
                </a:solidFill>
              </a:rPr>
              <a:t>INFAI</a:t>
            </a:r>
            <a:r>
              <a:rPr lang="fr-FR" dirty="0"/>
              <a:t> </a:t>
            </a:r>
            <a:r>
              <a:rPr lang="fr-FR" sz="2000" dirty="0">
                <a:solidFill>
                  <a:srgbClr val="00B050"/>
                </a:solidFill>
              </a:rPr>
              <a:t>35,38€</a:t>
            </a:r>
            <a:r>
              <a:rPr lang="fr-FR" dirty="0"/>
              <a:t> </a:t>
            </a:r>
            <a:r>
              <a:rPr lang="fr-FR" sz="1800" dirty="0"/>
              <a:t>ASMR niveau IV, Remboursement à 65%</a:t>
            </a:r>
            <a:r>
              <a:rPr lang="fr-FR" sz="1800" dirty="0">
                <a:effectLst/>
              </a:rPr>
              <a:t> + frais de laboratoire</a:t>
            </a:r>
            <a:r>
              <a:rPr lang="fr-FR" sz="1800" dirty="0"/>
              <a:t> </a:t>
            </a:r>
            <a:r>
              <a:rPr lang="fr-FR" sz="1700" i="1" dirty="0"/>
              <a:t>(possible chez l’enfant &gt; 3 ans avec dose 45 mg) Se 97,9% </a:t>
            </a:r>
            <a:r>
              <a:rPr lang="fr-FR" sz="1700" i="1" dirty="0" err="1"/>
              <a:t>Sp</a:t>
            </a:r>
            <a:r>
              <a:rPr lang="fr-FR" sz="1700" i="1" dirty="0"/>
              <a:t> 98,5% ; 45 ou 75mg d’urée marquée + </a:t>
            </a:r>
            <a:r>
              <a:rPr lang="fr-FR" sz="1700" i="1" u="sng" dirty="0"/>
              <a:t>jus d’orange</a:t>
            </a:r>
          </a:p>
          <a:p>
            <a:pPr marL="0" lvl="0" indent="0" algn="ctr">
              <a:buNone/>
            </a:pPr>
            <a:r>
              <a:rPr lang="fr-FR" dirty="0"/>
              <a:t>achat en pharmacie, réalisation en labo</a:t>
            </a:r>
          </a:p>
          <a:p>
            <a:pPr lvl="0"/>
            <a:r>
              <a:rPr lang="fr-FR" dirty="0"/>
              <a:t>Après un délai :</a:t>
            </a:r>
            <a:endParaRPr lang="fr-FR" b="1" dirty="0"/>
          </a:p>
          <a:p>
            <a:pPr algn="ctr">
              <a:buFont typeface="Wingdings" panose="05000000000000000000" pitchFamily="2" charset="2"/>
              <a:buChar char="Ø"/>
            </a:pPr>
            <a:r>
              <a:rPr lang="fr-FR" b="1" dirty="0"/>
              <a:t> 4 semaines sans ATB </a:t>
            </a:r>
            <a:endParaRPr lang="fr-FR" dirty="0"/>
          </a:p>
          <a:p>
            <a:pPr lvl="0" algn="ctr">
              <a:buFont typeface="Wingdings" panose="05000000000000000000" pitchFamily="2" charset="2"/>
              <a:buChar char="Ø"/>
            </a:pPr>
            <a:r>
              <a:rPr lang="fr-FR" b="1" dirty="0"/>
              <a:t> 2 semaines sans IPP </a:t>
            </a:r>
            <a:r>
              <a:rPr lang="fr-FR" dirty="0"/>
              <a:t>ni anti-H2 </a:t>
            </a:r>
          </a:p>
          <a:p>
            <a:pPr lvl="0" algn="ctr">
              <a:buFont typeface="Wingdings" panose="05000000000000000000" pitchFamily="2" charset="2"/>
              <a:buChar char="Ø"/>
            </a:pPr>
            <a:r>
              <a:rPr lang="fr-FR" dirty="0"/>
              <a:t> </a:t>
            </a:r>
            <a:r>
              <a:rPr lang="fr-FR" b="1" dirty="0"/>
              <a:t>À jeun </a:t>
            </a:r>
            <a:r>
              <a:rPr lang="fr-FR" dirty="0"/>
              <a:t>&gt; 12h et sans tabac</a:t>
            </a:r>
          </a:p>
          <a:p>
            <a:pPr marL="0" lvl="0" indent="0" algn="ctr">
              <a:buNone/>
            </a:pPr>
            <a:r>
              <a:rPr lang="fr-FR" sz="1900" i="1" dirty="0" err="1"/>
              <a:t>Rq</a:t>
            </a:r>
            <a:r>
              <a:rPr lang="fr-FR" sz="1900" i="1" dirty="0"/>
              <a:t> : « rumeur » que l’INFAI serait possible sous IPP : fausse !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EB8C811-B5E7-4AFF-814E-FD00F47602A9}"/>
              </a:ext>
            </a:extLst>
          </p:cNvPr>
          <p:cNvPicPr/>
          <p:nvPr/>
        </p:nvPicPr>
        <p:blipFill rotWithShape="1">
          <a:blip r:embed="rId3"/>
          <a:srcRect l="33577" t="35426" r="32936" b="21459"/>
          <a:stretch/>
        </p:blipFill>
        <p:spPr bwMode="auto">
          <a:xfrm>
            <a:off x="7464489" y="1371601"/>
            <a:ext cx="4357396" cy="38348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8EF6F86-D7C2-4B52-BB45-663E4D18C6F3}"/>
              </a:ext>
            </a:extLst>
          </p:cNvPr>
          <p:cNvSpPr txBox="1"/>
          <p:nvPr/>
        </p:nvSpPr>
        <p:spPr>
          <a:xfrm>
            <a:off x="9993549" y="5356002"/>
            <a:ext cx="2198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/>
              <a:t>http://www.infai.com/</a:t>
            </a:r>
          </a:p>
        </p:txBody>
      </p:sp>
    </p:spTree>
    <p:extLst>
      <p:ext uri="{BB962C8B-B14F-4D97-AF65-F5344CB8AC3E}">
        <p14:creationId xmlns:p14="http://schemas.microsoft.com/office/powerpoint/2010/main" val="2885108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F7A8D0-BA43-4583-8046-3B785BF68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Bibliographie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6571966-3BA7-488A-A752-A51C0CC7E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fr-FR" dirty="0"/>
              <a:t>HAS - Pertinence des actes et prescriptions médicamenteuses chez un patient adulte infecté par Helicobacter Pylori - Analyse des bases de données privées et médico-administratives - rapport mai 2017 </a:t>
            </a:r>
          </a:p>
          <a:p>
            <a:pPr marL="0" indent="0" algn="just">
              <a:buNone/>
            </a:pPr>
            <a:r>
              <a:rPr lang="fr-FR" u="sng" dirty="0">
                <a:hlinkClick r:id="rId2"/>
              </a:rPr>
              <a:t>https://www.has-sante.fr/portail/upload/docs/application/pdf/2017-06/dir83/helicobacter_analyse_bases_de_donnees.pdf</a:t>
            </a:r>
            <a:endParaRPr lang="fr-FR" dirty="0"/>
          </a:p>
          <a:p>
            <a:pPr algn="just"/>
            <a:r>
              <a:rPr lang="fr-FR" dirty="0"/>
              <a:t>HAS - Diagnostic de l’infection par Helicobacter Pylori chez l’adulte – Fiche pertinence – Mai 2017</a:t>
            </a:r>
          </a:p>
          <a:p>
            <a:pPr marL="0" indent="0" algn="just">
              <a:buNone/>
            </a:pPr>
            <a:r>
              <a:rPr lang="fr-FR" u="sng" dirty="0">
                <a:hlinkClick r:id="rId3"/>
              </a:rPr>
              <a:t>https://www.has-sante.fr/portail/upload/docs/application/pdf/2017-06/dir83/helicobacter_fiche_pertinence_diagnostic.pdf</a:t>
            </a:r>
            <a:endParaRPr lang="fr-FR" dirty="0"/>
          </a:p>
          <a:p>
            <a:pPr algn="just"/>
            <a:r>
              <a:rPr lang="fr-FR" dirty="0"/>
              <a:t>HAS - Traitement de l’infection par Helicobacter Pylori chez l’adulte – Fiche pertinence – Mai 2017</a:t>
            </a:r>
          </a:p>
          <a:p>
            <a:pPr marL="0" indent="0" algn="just">
              <a:buNone/>
            </a:pPr>
            <a:r>
              <a:rPr lang="fr-FR" u="sng" dirty="0">
                <a:hlinkClick r:id="rId4"/>
              </a:rPr>
              <a:t>https://www.has-sante.fr/portail/upload/docs/application/pdf/2017-06/dir83/helicobacter_fiche_pertinence_traitement.pdf</a:t>
            </a:r>
            <a:endParaRPr lang="fr-FR" dirty="0"/>
          </a:p>
          <a:p>
            <a:endParaRPr lang="fr-FR" dirty="0"/>
          </a:p>
        </p:txBody>
      </p:sp>
      <p:pic>
        <p:nvPicPr>
          <p:cNvPr id="6148" name="Picture 4" descr="Résultat de recherche d'images pour &quot;HAS&quot;">
            <a:extLst>
              <a:ext uri="{FF2B5EF4-FFF2-40B4-BE49-F238E27FC236}">
                <a16:creationId xmlns:a16="http://schemas.microsoft.com/office/drawing/2014/main" id="{DEA71E0E-77DE-46C3-8CFE-AC2095D98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506" y="365125"/>
            <a:ext cx="2911733" cy="122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529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2BE0D8-CE14-46ED-AB28-98E582FD3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7407" y="2585810"/>
            <a:ext cx="10515600" cy="1325563"/>
          </a:xfrm>
        </p:spPr>
        <p:txBody>
          <a:bodyPr/>
          <a:lstStyle/>
          <a:p>
            <a:r>
              <a:rPr lang="fr-FR" b="1" dirty="0"/>
              <a:t>Merci pour votre attention ! </a:t>
            </a:r>
          </a:p>
        </p:txBody>
      </p:sp>
      <p:pic>
        <p:nvPicPr>
          <p:cNvPr id="7170" name="Picture 2" descr="Résultat de recherche d'images pour &quot;minion docteur&quot;">
            <a:extLst>
              <a:ext uri="{FF2B5EF4-FFF2-40B4-BE49-F238E27FC236}">
                <a16:creationId xmlns:a16="http://schemas.microsoft.com/office/drawing/2014/main" id="{DFC11C69-5971-4D8B-8240-F125C026EAA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665" y="1181813"/>
            <a:ext cx="256728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54E5A85-54C0-4BAE-B177-D692B05B4E02}"/>
              </a:ext>
            </a:extLst>
          </p:cNvPr>
          <p:cNvSpPr txBox="1"/>
          <p:nvPr/>
        </p:nvSpPr>
        <p:spPr>
          <a:xfrm>
            <a:off x="9759822" y="5533151"/>
            <a:ext cx="9890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/>
              <a:t>Minions®</a:t>
            </a: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4742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012E02-5875-400E-8304-A5852CDEE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Points-clés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758E87C-96CD-4F2B-AF1F-892382ECC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0858"/>
            <a:ext cx="10515600" cy="4173958"/>
          </a:xfrm>
        </p:spPr>
        <p:txBody>
          <a:bodyPr>
            <a:normAutofit/>
          </a:bodyPr>
          <a:lstStyle/>
          <a:p>
            <a:pPr algn="just"/>
            <a:r>
              <a:rPr lang="fr-FR" dirty="0"/>
              <a:t>Place de la </a:t>
            </a:r>
            <a:r>
              <a:rPr lang="fr-FR" b="1" dirty="0"/>
              <a:t>sérologie</a:t>
            </a:r>
            <a:r>
              <a:rPr lang="fr-FR" dirty="0"/>
              <a:t> dans le diagnostic</a:t>
            </a:r>
          </a:p>
          <a:p>
            <a:pPr algn="just"/>
            <a:r>
              <a:rPr lang="fr-FR" dirty="0"/>
              <a:t>Profil des </a:t>
            </a:r>
            <a:r>
              <a:rPr lang="fr-FR" b="1" dirty="0"/>
              <a:t>résistances</a:t>
            </a:r>
            <a:r>
              <a:rPr lang="fr-FR" dirty="0"/>
              <a:t> =&gt; </a:t>
            </a:r>
            <a:r>
              <a:rPr lang="fr-FR" u="sng" dirty="0"/>
              <a:t>traitement guidé</a:t>
            </a:r>
          </a:p>
          <a:p>
            <a:pPr algn="just"/>
            <a:r>
              <a:rPr lang="fr-FR" dirty="0"/>
              <a:t>Sinon : </a:t>
            </a:r>
            <a:r>
              <a:rPr lang="fr-FR" u="sng" dirty="0"/>
              <a:t>traitement probabiliste </a:t>
            </a:r>
            <a:r>
              <a:rPr lang="fr-FR" dirty="0"/>
              <a:t>: </a:t>
            </a:r>
          </a:p>
          <a:p>
            <a:pPr marL="457200" lvl="1" indent="0" algn="just">
              <a:buNone/>
            </a:pPr>
            <a:r>
              <a:rPr lang="fr-FR" b="1" dirty="0"/>
              <a:t>quadrithérapie bismuthée </a:t>
            </a:r>
            <a:r>
              <a:rPr lang="fr-FR" dirty="0"/>
              <a:t>ou </a:t>
            </a:r>
            <a:r>
              <a:rPr lang="fr-FR" b="1" dirty="0"/>
              <a:t>traitement concomitant</a:t>
            </a:r>
          </a:p>
          <a:p>
            <a:pPr algn="just"/>
            <a:r>
              <a:rPr lang="fr-FR" dirty="0"/>
              <a:t>Contrôle systématique de l’éradication par </a:t>
            </a:r>
            <a:r>
              <a:rPr lang="fr-FR" b="1" dirty="0" err="1"/>
              <a:t>Helikit</a:t>
            </a:r>
            <a:r>
              <a:rPr lang="fr-FR" dirty="0"/>
              <a:t> ou </a:t>
            </a:r>
            <a:r>
              <a:rPr lang="fr-FR" b="1" dirty="0"/>
              <a:t>INFAI</a:t>
            </a:r>
            <a:r>
              <a:rPr lang="fr-FR" dirty="0"/>
              <a:t> +/- retraiter à nouveau par l’autre ligne de traitement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261702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</TotalTime>
  <Words>580</Words>
  <Application>Microsoft Office PowerPoint</Application>
  <PresentationFormat>Grand écran</PresentationFormat>
  <Paragraphs>79</Paragraphs>
  <Slides>9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Thème Office</vt:lpstr>
      <vt:lpstr> Diagnostic et traitement de l’infection à Helicobacter Pylori chez l’adulte : recommandations Mai 2017</vt:lpstr>
      <vt:lpstr>Contexte</vt:lpstr>
      <vt:lpstr>Diagnostic : indications de recherche</vt:lpstr>
      <vt:lpstr>Diagnostic : méthode</vt:lpstr>
      <vt:lpstr>Traitement H.Pylori</vt:lpstr>
      <vt:lpstr>Contrôle de l’éradication</vt:lpstr>
      <vt:lpstr>Bibliographie</vt:lpstr>
      <vt:lpstr>Merci pour votre attention ! </vt:lpstr>
      <vt:lpstr>Points-clés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Diagnostic et traitement de l’infection à Helicobacter Pylori chez l’adulte : recommandations Mai 2017</dc:title>
  <dc:creator>Mariane GUYON</dc:creator>
  <cp:lastModifiedBy>Mariane GUYON</cp:lastModifiedBy>
  <cp:revision>80</cp:revision>
  <cp:lastPrinted>2017-07-26T20:41:39Z</cp:lastPrinted>
  <dcterms:created xsi:type="dcterms:W3CDTF">2017-07-26T15:36:25Z</dcterms:created>
  <dcterms:modified xsi:type="dcterms:W3CDTF">2017-08-02T14:04:49Z</dcterms:modified>
</cp:coreProperties>
</file>